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8FCD"/>
    <a:srgbClr val="0D0C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9" d="100"/>
          <a:sy n="89" d="100"/>
        </p:scale>
        <p:origin x="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ka Gil" userId="323cab41-8231-4558-8410-78534831b98d" providerId="ADAL" clId="{E6EFFA49-0B3C-4406-B810-E99443B9433A}"/>
    <pc:docChg chg="custSel modSld">
      <pc:chgData name="Erika Gil" userId="323cab41-8231-4558-8410-78534831b98d" providerId="ADAL" clId="{E6EFFA49-0B3C-4406-B810-E99443B9433A}" dt="2025-04-28T13:29:22.066" v="6" actId="1076"/>
      <pc:docMkLst>
        <pc:docMk/>
      </pc:docMkLst>
      <pc:sldChg chg="delSp modSp mod">
        <pc:chgData name="Erika Gil" userId="323cab41-8231-4558-8410-78534831b98d" providerId="ADAL" clId="{E6EFFA49-0B3C-4406-B810-E99443B9433A}" dt="2025-04-28T13:29:22.066" v="6" actId="1076"/>
        <pc:sldMkLst>
          <pc:docMk/>
          <pc:sldMk cId="0" sldId="256"/>
        </pc:sldMkLst>
        <pc:spChg chg="mod">
          <ac:chgData name="Erika Gil" userId="323cab41-8231-4558-8410-78534831b98d" providerId="ADAL" clId="{E6EFFA49-0B3C-4406-B810-E99443B9433A}" dt="2025-04-28T13:29:22.066" v="6" actId="1076"/>
          <ac:spMkLst>
            <pc:docMk/>
            <pc:sldMk cId="0" sldId="256"/>
            <ac:spMk id="3" creationId="{00000000-0000-0000-0000-000000000000}"/>
          </ac:spMkLst>
        </pc:spChg>
        <pc:spChg chg="del">
          <ac:chgData name="Erika Gil" userId="323cab41-8231-4558-8410-78534831b98d" providerId="ADAL" clId="{E6EFFA49-0B3C-4406-B810-E99443B9433A}" dt="2025-04-28T13:29:00.650" v="0" actId="478"/>
          <ac:spMkLst>
            <pc:docMk/>
            <pc:sldMk cId="0" sldId="256"/>
            <ac:spMk id="12" creationId="{CA9AB77F-CA12-DF99-F179-B576FC53A627}"/>
          </ac:spMkLst>
        </pc:spChg>
        <pc:picChg chg="del">
          <ac:chgData name="Erika Gil" userId="323cab41-8231-4558-8410-78534831b98d" providerId="ADAL" clId="{E6EFFA49-0B3C-4406-B810-E99443B9433A}" dt="2025-04-28T13:29:01.210" v="1" actId="478"/>
          <ac:picMkLst>
            <pc:docMk/>
            <pc:sldMk cId="0" sldId="256"/>
            <ac:picMk id="9" creationId="{2C028821-1BB8-AD7D-0A1F-4900F19E3DC9}"/>
          </ac:picMkLst>
        </pc:picChg>
        <pc:picChg chg="mod">
          <ac:chgData name="Erika Gil" userId="323cab41-8231-4558-8410-78534831b98d" providerId="ADAL" clId="{E6EFFA49-0B3C-4406-B810-E99443B9433A}" dt="2025-04-28T13:29:18.576" v="5" actId="1076"/>
          <ac:picMkLst>
            <pc:docMk/>
            <pc:sldMk cId="0" sldId="256"/>
            <ac:picMk id="11" creationId="{5496194E-2BCF-5070-96BD-4F039B1BC7B8}"/>
          </ac:picMkLst>
        </pc:picChg>
      </pc:sldChg>
      <pc:sldChg chg="delSp mod">
        <pc:chgData name="Erika Gil" userId="323cab41-8231-4558-8410-78534831b98d" providerId="ADAL" clId="{E6EFFA49-0B3C-4406-B810-E99443B9433A}" dt="2025-04-28T13:29:07.691" v="4" actId="478"/>
        <pc:sldMkLst>
          <pc:docMk/>
          <pc:sldMk cId="4209810323" sldId="267"/>
        </pc:sldMkLst>
        <pc:spChg chg="del">
          <ac:chgData name="Erika Gil" userId="323cab41-8231-4558-8410-78534831b98d" providerId="ADAL" clId="{E6EFFA49-0B3C-4406-B810-E99443B9433A}" dt="2025-04-28T13:29:07.691" v="4" actId="478"/>
          <ac:spMkLst>
            <pc:docMk/>
            <pc:sldMk cId="4209810323" sldId="267"/>
            <ac:spMk id="6" creationId="{7F30E3CD-8249-BE3F-7C22-20CB3A089423}"/>
          </ac:spMkLst>
        </pc:spChg>
        <pc:spChg chg="del">
          <ac:chgData name="Erika Gil" userId="323cab41-8231-4558-8410-78534831b98d" providerId="ADAL" clId="{E6EFFA49-0B3C-4406-B810-E99443B9433A}" dt="2025-04-28T13:29:06.620" v="3" actId="478"/>
          <ac:spMkLst>
            <pc:docMk/>
            <pc:sldMk cId="4209810323" sldId="267"/>
            <ac:spMk id="8" creationId="{B3CEDE76-FB69-B713-720B-1EA79E36B907}"/>
          </ac:spMkLst>
        </pc:spChg>
        <pc:picChg chg="del">
          <ac:chgData name="Erika Gil" userId="323cab41-8231-4558-8410-78534831b98d" providerId="ADAL" clId="{E6EFFA49-0B3C-4406-B810-E99443B9433A}" dt="2025-04-28T13:29:05.620" v="2" actId="478"/>
          <ac:picMkLst>
            <pc:docMk/>
            <pc:sldMk cId="4209810323" sldId="267"/>
            <ac:picMk id="10" creationId="{95C5E87D-3CC7-5728-7E4A-044CC1E8176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7384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9342A-04E0-2B81-4E7B-07A709F35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95F3C1-6C23-6092-0F62-4ADDB01BD6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55065-9738-766C-24C6-6F086E1349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3C3ED-17FA-4285-CDF3-FB62089105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190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0" y="1769485"/>
            <a:ext cx="6551414" cy="1293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F2F0F4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Power Apps </a:t>
            </a:r>
            <a:r>
              <a:rPr lang="en-US" sz="4800" b="1" dirty="0">
                <a:solidFill>
                  <a:srgbClr val="E58FCD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para todos</a:t>
            </a:r>
            <a:endParaRPr lang="en-US" sz="4800" b="1" dirty="0">
              <a:solidFill>
                <a:srgbClr val="E58FCD"/>
              </a:solidFill>
              <a:latin typeface="Aptos" panose="020B00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062523"/>
            <a:ext cx="7556421" cy="3972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En el mundo actual, la eficiencia es clave. 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dirty="0">
              <a:solidFill>
                <a:srgbClr val="DCD7E5"/>
              </a:solidFill>
              <a:latin typeface="Aptos" panose="020B0004020202020204" pitchFamily="34" charset="0"/>
              <a:ea typeface="Heebo Light" pitchFamily="34" charset="-122"/>
              <a:cs typeface="Heebo Light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Las empresas que digitalizan sus procesos superan a la competencia en productividad y agilidad. 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dirty="0">
              <a:solidFill>
                <a:srgbClr val="DCD7E5"/>
              </a:solidFill>
              <a:latin typeface="Aptos" panose="020B0004020202020204" pitchFamily="34" charset="0"/>
              <a:ea typeface="Heebo Light" pitchFamily="34" charset="-122"/>
              <a:cs typeface="Heebo Light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Pero, ¿qué pasa cuando la tecnología es costosa o compleja de implementar? Aquí es donde entra </a:t>
            </a:r>
            <a:r>
              <a:rPr lang="en-US" b="1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Power Apps</a:t>
            </a:r>
            <a:r>
              <a:rPr lang="en-US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. 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dirty="0">
              <a:solidFill>
                <a:srgbClr val="DCD7E5"/>
              </a:solidFill>
              <a:latin typeface="Aptos" panose="020B0004020202020204" pitchFamily="34" charset="0"/>
              <a:ea typeface="Heebo Light" pitchFamily="34" charset="-122"/>
              <a:cs typeface="Heebo Light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En este </a:t>
            </a:r>
            <a:r>
              <a:rPr lang="en-US" b="1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ebook</a:t>
            </a:r>
            <a:r>
              <a:rPr lang="en-US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 descubrirás qué es </a:t>
            </a:r>
            <a:r>
              <a:rPr lang="en-US" b="1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Power Apps</a:t>
            </a:r>
            <a:r>
              <a:rPr lang="en-US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, cómo funciona y cómo puede ayudarte a resolver problemas reales sin depender de desarrolladores.</a:t>
            </a:r>
            <a:endParaRPr lang="en-US" dirty="0">
              <a:latin typeface="Aptos" panose="020B0004020202020204" pitchFamily="34" charset="0"/>
            </a:endParaRPr>
          </a:p>
        </p:txBody>
      </p:sp>
      <p:pic>
        <p:nvPicPr>
          <p:cNvPr id="11" name="Imagen 10" descr="Icono&#10;&#10;El contenido generado por IA puede ser incorrecto.">
            <a:extLst>
              <a:ext uri="{FF2B5EF4-FFF2-40B4-BE49-F238E27FC236}">
                <a16:creationId xmlns:a16="http://schemas.microsoft.com/office/drawing/2014/main" id="{5496194E-2BCF-5070-96BD-4F039B1BC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299" y="1386743"/>
            <a:ext cx="1388901" cy="143230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6818"/>
            <a:ext cx="9471303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2F0F4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Tipos de Aplicaciones en Power Apps</a:t>
            </a:r>
            <a:endParaRPr lang="en-US" sz="4000" b="1" dirty="0">
              <a:latin typeface="Aptos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354937"/>
            <a:ext cx="3286244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2F0F4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Aplicaciones de Lienzo </a:t>
            </a:r>
            <a:r>
              <a:rPr lang="en-US" sz="2000" dirty="0">
                <a:solidFill>
                  <a:srgbClr val="000000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🎨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877860"/>
            <a:ext cx="62724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Son altamente personalizables y permiten diseñar la interfaz desde cero, similar a arrastrar y soltar elementos en PowerPoint.</a:t>
            </a:r>
            <a:endParaRPr lang="en-US" sz="1600" dirty="0">
              <a:latin typeface="Aptos" panose="020B00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3714988"/>
            <a:ext cx="627245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Cuándo usarlas:</a:t>
            </a:r>
            <a:endParaRPr lang="en-US" sz="1600" dirty="0">
              <a:latin typeface="Aptos" panose="020B00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4225409"/>
            <a:ext cx="62724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Cuando necesitas control total sobre el diseño y la experiencia del usuario</a:t>
            </a:r>
            <a:endParaRPr lang="en-US" sz="1600" dirty="0">
              <a:latin typeface="Aptos" panose="020B00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4950262"/>
            <a:ext cx="627245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Para digitalizar procesos específicos con flujos personalizados</a:t>
            </a:r>
            <a:endParaRPr lang="en-US" sz="1600" dirty="0">
              <a:latin typeface="Aptos" panose="020B00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3790" y="5348407"/>
            <a:ext cx="62724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Cuando la app debe conectarse a múltiples fuentes de datos (Excel, SharePoint, SQL, APIs externas)</a:t>
            </a:r>
            <a:endParaRPr lang="en-US" sz="1600" dirty="0">
              <a:latin typeface="Aptos" panose="020B00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93790" y="6369255"/>
            <a:ext cx="62724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58FCD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Ejemplo</a:t>
            </a:r>
            <a:r>
              <a:rPr lang="en-US" sz="1600" b="1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:</a:t>
            </a:r>
            <a:r>
              <a:rPr lang="en-US" sz="160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 Una aplicación para registrar visitas de clientes, con botones, formularios y flujos de trabajo específicos para cada equipo.</a:t>
            </a:r>
            <a:endParaRPr lang="en-US" sz="1600" dirty="0">
              <a:latin typeface="Aptos" panose="020B00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71780" y="2354937"/>
            <a:ext cx="466832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2F0F4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Aplicaciones Basadas en Modelos </a:t>
            </a:r>
            <a:r>
              <a:rPr lang="en-US" sz="2000" dirty="0">
                <a:solidFill>
                  <a:srgbClr val="000000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🏗️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571780" y="2877860"/>
            <a:ext cx="6272451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Son ideales para procesos estructurados con datos centralizados en Dataverse. La interfaz se genera automáticamente según la estructura de los datos.</a:t>
            </a:r>
            <a:endParaRPr lang="en-US" sz="1600" dirty="0">
              <a:latin typeface="Aptos" panose="020B00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571780" y="4041696"/>
            <a:ext cx="627245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Cuándo usarlas:</a:t>
            </a:r>
            <a:endParaRPr lang="en-US" sz="1600" dirty="0">
              <a:latin typeface="Aptos" panose="020B0004020202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571780" y="4552117"/>
            <a:ext cx="627245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Cuando los datos y procesos siguen un flujo lógico predefinido</a:t>
            </a:r>
            <a:endParaRPr lang="en-US" sz="1600" dirty="0">
              <a:latin typeface="Aptos" panose="020B0004020202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571780" y="4950262"/>
            <a:ext cx="62724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Para aplicaciones donde la administración y el seguimiento de datos es clave</a:t>
            </a:r>
            <a:endParaRPr lang="en-US" sz="1600" dirty="0">
              <a:latin typeface="Aptos" panose="020B000402020202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571780" y="5675114"/>
            <a:ext cx="627245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Cuando trabajas con Microsoft Dataverse como fuente de datos</a:t>
            </a:r>
            <a:endParaRPr lang="en-US" sz="1600" dirty="0">
              <a:latin typeface="Aptos" panose="020B000402020202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571780" y="6369255"/>
            <a:ext cx="62724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58FCD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Ejemplo</a:t>
            </a:r>
            <a:r>
              <a:rPr lang="en-US" sz="1600" b="1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:</a:t>
            </a:r>
            <a:r>
              <a:rPr lang="en-US" sz="160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 Un sistema de gestión de tickets de soporte que permite asignar, rastrear y resolver casos dentro de la empresa.</a:t>
            </a:r>
            <a:endParaRPr lang="en-US" sz="1600" dirty="0">
              <a:latin typeface="Aptos" panose="020B0004020202020204" pitchFamily="34" charset="0"/>
            </a:endParaRPr>
          </a:p>
        </p:txBody>
      </p:sp>
      <p:pic>
        <p:nvPicPr>
          <p:cNvPr id="17" name="Imagen 16" descr="Icono&#10;&#10;El contenido generado por IA puede ser incorrecto.">
            <a:extLst>
              <a:ext uri="{FF2B5EF4-FFF2-40B4-BE49-F238E27FC236}">
                <a16:creationId xmlns:a16="http://schemas.microsoft.com/office/drawing/2014/main" id="{E8C70C58-9E25-9BE7-1D59-620E9F501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5330" y="903079"/>
            <a:ext cx="1388901" cy="143230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4141"/>
            <a:ext cx="9144833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chemeClr val="bg1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Comparación de tipos de aplicaciones</a:t>
            </a:r>
            <a:endParaRPr lang="en-US" sz="375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1732121"/>
            <a:ext cx="13042821" cy="3652599"/>
          </a:xfrm>
          <a:prstGeom prst="roundRect">
            <a:avLst>
              <a:gd name="adj" fmla="val 221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s-CL">
              <a:latin typeface="Aptos" panose="020B000402020202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801410" y="1739741"/>
            <a:ext cx="13026271" cy="55483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L">
              <a:latin typeface="Aptos" panose="020B00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995601" y="1862971"/>
            <a:ext cx="395228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Característica</a:t>
            </a:r>
            <a:endParaRPr lang="en-US" sz="1500" dirty="0">
              <a:latin typeface="Aptos" panose="020B00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41025" y="1862971"/>
            <a:ext cx="394847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Aplicaciones de </a:t>
            </a:r>
            <a:r>
              <a:rPr lang="en-US" sz="1500" dirty="0" err="1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Lienzo</a:t>
            </a:r>
            <a:r>
              <a:rPr lang="en-US" sz="150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 </a:t>
            </a:r>
            <a:endParaRPr lang="en-US" sz="1500" dirty="0">
              <a:latin typeface="Aptos" panose="020B00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682639" y="1862971"/>
            <a:ext cx="395228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Aplicaciones Basadas en </a:t>
            </a:r>
            <a:r>
              <a:rPr lang="en-US" sz="1500" dirty="0" err="1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Modelos</a:t>
            </a:r>
            <a:r>
              <a:rPr lang="en-US" sz="150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 </a:t>
            </a:r>
            <a:endParaRPr lang="en-US" sz="1500" dirty="0">
              <a:latin typeface="Aptos" panose="020B0004020202020204" pitchFamily="34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801410" y="2294573"/>
            <a:ext cx="13026271" cy="55483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CL">
              <a:latin typeface="Aptos" panose="020B00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95601" y="2417802"/>
            <a:ext cx="395228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Personalización de UI</a:t>
            </a:r>
            <a:endParaRPr lang="en-US" sz="1500" dirty="0">
              <a:latin typeface="Aptos" panose="020B00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341025" y="2417802"/>
            <a:ext cx="394847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Alta (diseño libre)</a:t>
            </a:r>
            <a:endParaRPr lang="en-US" sz="1500" dirty="0">
              <a:latin typeface="Aptos" panose="020B00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682639" y="2417802"/>
            <a:ext cx="395228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Baja (UI generada automáticamente)</a:t>
            </a:r>
            <a:endParaRPr lang="en-US" sz="1500" dirty="0">
              <a:latin typeface="Aptos" panose="020B0004020202020204" pitchFamily="34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801410" y="2849404"/>
            <a:ext cx="13026271" cy="55483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L">
              <a:latin typeface="Aptos" panose="020B0004020202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95601" y="2972633"/>
            <a:ext cx="395228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Fuente de datos</a:t>
            </a:r>
            <a:endParaRPr lang="en-US" sz="1500" dirty="0">
              <a:latin typeface="Aptos" panose="020B0004020202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5341025" y="2972633"/>
            <a:ext cx="394847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Variada (SharePoint, Excel, SQL, APIs)</a:t>
            </a:r>
            <a:endParaRPr lang="en-US" sz="1500" dirty="0">
              <a:latin typeface="Aptos" panose="020B000402020202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9682639" y="2972633"/>
            <a:ext cx="395228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Principalmente Dataverse</a:t>
            </a:r>
            <a:endParaRPr lang="en-US" sz="1500" dirty="0">
              <a:latin typeface="Aptos" panose="020B0004020202020204" pitchFamily="34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801410" y="3404235"/>
            <a:ext cx="13026271" cy="55483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CL">
              <a:latin typeface="Aptos" panose="020B000402020202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995601" y="3527465"/>
            <a:ext cx="395228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Complejidad</a:t>
            </a:r>
            <a:endParaRPr lang="en-US" sz="1500" dirty="0">
              <a:latin typeface="Aptos" panose="020B000402020202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5341025" y="3527465"/>
            <a:ext cx="394847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Moderada</a:t>
            </a:r>
            <a:endParaRPr lang="en-US" sz="1500" dirty="0">
              <a:latin typeface="Aptos" panose="020B000402020202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9682639" y="3527465"/>
            <a:ext cx="395228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Baja a moderada</a:t>
            </a:r>
            <a:endParaRPr lang="en-US" sz="1500" dirty="0">
              <a:latin typeface="Aptos" panose="020B0004020202020204" pitchFamily="34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801410" y="3959066"/>
            <a:ext cx="13026271" cy="55483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L">
              <a:latin typeface="Aptos" panose="020B0004020202020204" pitchFamily="34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995601" y="4082296"/>
            <a:ext cx="395228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Tiempo de desarrollo</a:t>
            </a:r>
            <a:endParaRPr lang="en-US" sz="1500" dirty="0">
              <a:latin typeface="Aptos" panose="020B0004020202020204" pitchFamily="3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5341025" y="4082296"/>
            <a:ext cx="394847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Mayor</a:t>
            </a:r>
            <a:endParaRPr lang="en-US" sz="1500" dirty="0">
              <a:latin typeface="Aptos" panose="020B0004020202020204" pitchFamily="34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9682639" y="4082296"/>
            <a:ext cx="395228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Menor</a:t>
            </a:r>
            <a:endParaRPr lang="en-US" sz="1500" dirty="0">
              <a:latin typeface="Aptos" panose="020B0004020202020204" pitchFamily="34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801410" y="4513898"/>
            <a:ext cx="13026271" cy="8632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CL">
              <a:latin typeface="Aptos" panose="020B0004020202020204" pitchFamily="34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995601" y="4637127"/>
            <a:ext cx="395228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Ejemplo de uso</a:t>
            </a:r>
            <a:endParaRPr lang="en-US" sz="1500" dirty="0">
              <a:latin typeface="Aptos" panose="020B0004020202020204" pitchFamily="34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5341025" y="4637127"/>
            <a:ext cx="3948470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Formularios de registro, automatización de tareas</a:t>
            </a:r>
            <a:endParaRPr lang="en-US" sz="1500" dirty="0">
              <a:latin typeface="Aptos" panose="020B0004020202020204" pitchFamily="34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9682639" y="4637127"/>
            <a:ext cx="3952280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CRM interno, gestión de procesos estructurados</a:t>
            </a:r>
            <a:endParaRPr lang="en-US" sz="1500" dirty="0">
              <a:latin typeface="Aptos" panose="020B0004020202020204" pitchFamily="34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793790" y="5601533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b="1" dirty="0">
                <a:solidFill>
                  <a:srgbClr val="E58FCD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¿Cuál deberías elegir?</a:t>
            </a:r>
            <a:endParaRPr lang="en-US" b="1" dirty="0">
              <a:solidFill>
                <a:srgbClr val="E58FCD"/>
              </a:solidFill>
              <a:latin typeface="Aptos" panose="020B0004020202020204" pitchFamily="34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793790" y="6126718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Si necesitas flexibilidad en el diseño y conexiones con distintas fuentes de </a:t>
            </a:r>
            <a:r>
              <a:rPr lang="en-US" sz="1500" dirty="0" err="1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datos</a:t>
            </a:r>
            <a:r>
              <a:rPr lang="en-US" sz="150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  y </a:t>
            </a:r>
            <a:r>
              <a:rPr lang="en-US" sz="1500" dirty="0" err="1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tareas</a:t>
            </a:r>
            <a:r>
              <a:rPr lang="en-US" sz="150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500" dirty="0" err="1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específicas</a:t>
            </a:r>
            <a:r>
              <a:rPr lang="en-US" sz="150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 → usa </a:t>
            </a:r>
            <a:r>
              <a:rPr lang="en-US" sz="1500" b="1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Aplicaciones de Lienzo</a:t>
            </a:r>
            <a:endParaRPr lang="en-US" sz="1500" b="1" dirty="0">
              <a:latin typeface="Aptos" panose="020B0004020202020204" pitchFamily="34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801410" y="6435090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Si trabajas con procesos bien definidos y necesitas control de datos en un solo lugar → usa </a:t>
            </a:r>
            <a:r>
              <a:rPr lang="en-US" sz="1500" b="1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Aplicaciones Basadas en Modelos</a:t>
            </a:r>
            <a:endParaRPr lang="en-US" sz="1500" b="1" dirty="0">
              <a:latin typeface="Aptos" panose="020B0004020202020204" pitchFamily="34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793790" y="7177088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¿Aún no estás seguro de cuál es la mejor opción para tu negocio? </a:t>
            </a:r>
            <a:br>
              <a:rPr lang="en-US" sz="150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</a:br>
            <a:r>
              <a:rPr lang="en-US" sz="1500" dirty="0" err="1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Escríbeme</a:t>
            </a:r>
            <a:r>
              <a:rPr lang="en-US" sz="150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 y te ayudo a tomar la mejor decisión.</a:t>
            </a:r>
            <a:endParaRPr lang="en-US" sz="1500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444A5-EF82-1064-D814-4CA10D91E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DE87761F-F580-F990-78A1-4983C7636528}"/>
              </a:ext>
            </a:extLst>
          </p:cNvPr>
          <p:cNvSpPr/>
          <p:nvPr/>
        </p:nvSpPr>
        <p:spPr>
          <a:xfrm>
            <a:off x="6280187" y="930679"/>
            <a:ext cx="7556421" cy="830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58FCD"/>
                </a:solidFill>
                <a:latin typeface="Aptos" panose="020B0004020202020204" pitchFamily="34" charset="0"/>
                <a:ea typeface="Sora Medium" pitchFamily="34" charset="-122"/>
                <a:cs typeface="Sora Medium" pitchFamily="34" charset="-120"/>
              </a:rPr>
              <a:t>Conclusión</a:t>
            </a: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D2EF33EB-44CC-1F0A-F3C9-F1914A4AA1C8}"/>
              </a:ext>
            </a:extLst>
          </p:cNvPr>
          <p:cNvSpPr/>
          <p:nvPr/>
        </p:nvSpPr>
        <p:spPr>
          <a:xfrm>
            <a:off x="6280189" y="1869764"/>
            <a:ext cx="7556421" cy="3000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buNone/>
            </a:pPr>
            <a:r>
              <a:rPr lang="es-ES" sz="1600" dirty="0">
                <a:solidFill>
                  <a:schemeClr val="bg1"/>
                </a:solidFill>
                <a:latin typeface="Aptos" panose="020B0004020202020204" pitchFamily="34" charset="0"/>
              </a:rPr>
              <a:t>La transformación digital no es un lujo, es una necesidad. </a:t>
            </a:r>
          </a:p>
          <a:p>
            <a:pPr algn="just">
              <a:buNone/>
            </a:pPr>
            <a:endParaRPr lang="es-ES" sz="16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algn="just">
              <a:buNone/>
            </a:pPr>
            <a:r>
              <a:rPr lang="es-ES" sz="1600" dirty="0">
                <a:solidFill>
                  <a:schemeClr val="bg1"/>
                </a:solidFill>
                <a:latin typeface="Aptos" panose="020B0004020202020204" pitchFamily="34" charset="0"/>
              </a:rPr>
              <a:t>Power Apps ofrece a líderes y tomadores de decisiones una herramienta poderosa para resolver problemas reales de forma ágil, sin depender totalmente de equipos técnicos ni de grandes inversiones.</a:t>
            </a:r>
          </a:p>
          <a:p>
            <a:pPr algn="just">
              <a:buNone/>
            </a:pPr>
            <a:endParaRPr lang="es-ES" sz="16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algn="just">
              <a:buNone/>
            </a:pPr>
            <a:r>
              <a:rPr lang="es-ES" sz="1600" dirty="0">
                <a:solidFill>
                  <a:schemeClr val="bg1"/>
                </a:solidFill>
                <a:latin typeface="Aptos" panose="020B0004020202020204" pitchFamily="34" charset="0"/>
              </a:rPr>
              <a:t>Este </a:t>
            </a:r>
            <a:r>
              <a:rPr lang="es-ES" sz="1600" b="1" dirty="0">
                <a:solidFill>
                  <a:schemeClr val="bg1"/>
                </a:solidFill>
                <a:latin typeface="Aptos" panose="020B0004020202020204" pitchFamily="34" charset="0"/>
              </a:rPr>
              <a:t>ebook</a:t>
            </a:r>
            <a:r>
              <a:rPr lang="es-ES" sz="1600" dirty="0">
                <a:solidFill>
                  <a:schemeClr val="bg1"/>
                </a:solidFill>
                <a:latin typeface="Aptos" panose="020B0004020202020204" pitchFamily="34" charset="0"/>
              </a:rPr>
              <a:t> te mostró que crear una aplicación ya no es exclusivo de programadores. Hoy, cualquier equipo puede construir soluciones que mejoren procesos, reduzcan errores y liberen tiempo para enfocarse en lo que realmente importa: el crecimiento del negocio.</a:t>
            </a:r>
          </a:p>
          <a:p>
            <a:pPr algn="just">
              <a:buNone/>
            </a:pPr>
            <a:endParaRPr lang="es-ES" sz="16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algn="just">
              <a:buNone/>
            </a:pPr>
            <a:r>
              <a:rPr lang="es-ES" sz="1600" dirty="0">
                <a:solidFill>
                  <a:schemeClr val="bg1"/>
                </a:solidFill>
                <a:latin typeface="Aptos" panose="020B0004020202020204" pitchFamily="34" charset="0"/>
              </a:rPr>
              <a:t>Recuerda: no se trata solo de tecnología, sino de cómo la usas para empoderar a tu gente y transformar tu cultura de trabajo.</a:t>
            </a:r>
          </a:p>
          <a:p>
            <a:pPr algn="just">
              <a:buNone/>
            </a:pPr>
            <a:endParaRPr lang="es-ES" sz="16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algn="just">
              <a:buNone/>
            </a:pPr>
            <a:r>
              <a:rPr lang="es-ES" sz="1600" dirty="0">
                <a:solidFill>
                  <a:schemeClr val="bg1"/>
                </a:solidFill>
                <a:latin typeface="Aptos" panose="020B0004020202020204" pitchFamily="34" charset="0"/>
              </a:rPr>
              <a:t>Si llegaste hasta aquí, ya diste el primer paso. El siguiente puede ser el que transforme tu organización.</a:t>
            </a:r>
          </a:p>
        </p:txBody>
      </p:sp>
      <p:pic>
        <p:nvPicPr>
          <p:cNvPr id="13" name="Imagen 12" descr="Un dibujo de una cara feliz&#10;&#10;El contenido generado por IA puede ser incorrecto.">
            <a:extLst>
              <a:ext uri="{FF2B5EF4-FFF2-40B4-BE49-F238E27FC236}">
                <a16:creationId xmlns:a16="http://schemas.microsoft.com/office/drawing/2014/main" id="{0419D5C9-8CC7-AA16-5803-0476BD5F32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377840" y="1820947"/>
            <a:ext cx="1487567" cy="1534054"/>
          </a:xfrm>
          <a:prstGeom prst="rect">
            <a:avLst/>
          </a:prstGeom>
        </p:spPr>
      </p:pic>
      <p:pic>
        <p:nvPicPr>
          <p:cNvPr id="14" name="Imagen 13" descr="Icono&#10;&#10;El contenido generado por IA puede ser incorrecto.">
            <a:extLst>
              <a:ext uri="{FF2B5EF4-FFF2-40B4-BE49-F238E27FC236}">
                <a16:creationId xmlns:a16="http://schemas.microsoft.com/office/drawing/2014/main" id="{3606E3AD-02DB-D7C8-519B-00AF8D89379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656669" y="3404583"/>
            <a:ext cx="1247619" cy="1257143"/>
          </a:xfrm>
          <a:prstGeom prst="rect">
            <a:avLst/>
          </a:prstGeom>
        </p:spPr>
      </p:pic>
      <p:pic>
        <p:nvPicPr>
          <p:cNvPr id="15" name="Imagen 14" descr="Un letrero de color blanco&#10;&#10;El contenido generado por IA puede ser incorrecto.">
            <a:extLst>
              <a:ext uri="{FF2B5EF4-FFF2-40B4-BE49-F238E27FC236}">
                <a16:creationId xmlns:a16="http://schemas.microsoft.com/office/drawing/2014/main" id="{F067C723-CF99-7673-7990-70895DA3E2E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839333" y="4488853"/>
            <a:ext cx="1409524" cy="1257143"/>
          </a:xfrm>
          <a:prstGeom prst="rect">
            <a:avLst/>
          </a:prstGeom>
        </p:spPr>
      </p:pic>
      <p:pic>
        <p:nvPicPr>
          <p:cNvPr id="16" name="Imagen 15" descr="Icono&#10;&#10;El contenido generado por IA puede ser incorrecto.">
            <a:extLst>
              <a:ext uri="{FF2B5EF4-FFF2-40B4-BE49-F238E27FC236}">
                <a16:creationId xmlns:a16="http://schemas.microsoft.com/office/drawing/2014/main" id="{C93255E7-8C6D-4681-C1D8-23FB651F569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2512100" y="3436119"/>
            <a:ext cx="1219048" cy="1257143"/>
          </a:xfrm>
          <a:prstGeom prst="rect">
            <a:avLst/>
          </a:prstGeom>
        </p:spPr>
      </p:pic>
      <p:pic>
        <p:nvPicPr>
          <p:cNvPr id="17" name="Imagen 16" descr="Icono&#10;&#10;El contenido generado por IA puede ser incorrecto.">
            <a:extLst>
              <a:ext uri="{FF2B5EF4-FFF2-40B4-BE49-F238E27FC236}">
                <a16:creationId xmlns:a16="http://schemas.microsoft.com/office/drawing/2014/main" id="{CC58F169-E916-A2D3-3737-D6448A49D0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2823728"/>
            <a:ext cx="1782300" cy="1837997"/>
          </a:xfrm>
          <a:prstGeom prst="rect">
            <a:avLst/>
          </a:prstGeom>
        </p:spPr>
      </p:pic>
      <p:pic>
        <p:nvPicPr>
          <p:cNvPr id="18" name="Imagen 17" descr="Logotipo&#10;&#10;El contenido generado por IA puede ser incorrecto.">
            <a:extLst>
              <a:ext uri="{FF2B5EF4-FFF2-40B4-BE49-F238E27FC236}">
                <a16:creationId xmlns:a16="http://schemas.microsoft.com/office/drawing/2014/main" id="{EBC71596-A27B-CF3D-2C35-1B8A4E117F7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3058381" y="4519893"/>
            <a:ext cx="1380952" cy="1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810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9308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2F0F4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¿Por qué deberías leer este ebook?</a:t>
            </a:r>
            <a:endParaRPr lang="en-US" sz="4450" b="1" dirty="0">
              <a:latin typeface="Aptos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650808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endParaRPr lang="es-CL"/>
          </a:p>
        </p:txBody>
      </p:sp>
      <p:sp>
        <p:nvSpPr>
          <p:cNvPr id="5" name="Text 2"/>
          <p:cNvSpPr/>
          <p:nvPr/>
        </p:nvSpPr>
        <p:spPr>
          <a:xfrm>
            <a:off x="1028224" y="2885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Principiantes</a:t>
            </a:r>
            <a:endParaRPr lang="en-US" sz="2200" b="1" dirty="0">
              <a:latin typeface="Aptos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224" y="3375660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Aprenderás los conceptos básicos de Power Apps y cómo empezar a crear tus primeras aplicaciones sin conocimientos técnicos avanzados.</a:t>
            </a:r>
            <a:endParaRPr lang="en-US" sz="1750" dirty="0">
              <a:latin typeface="Aptos" panose="020B00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685467" y="2650808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endParaRPr lang="es-CL"/>
          </a:p>
        </p:txBody>
      </p:sp>
      <p:sp>
        <p:nvSpPr>
          <p:cNvPr id="8" name="Text 5"/>
          <p:cNvSpPr/>
          <p:nvPr/>
        </p:nvSpPr>
        <p:spPr>
          <a:xfrm>
            <a:off x="4919901" y="2885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Creadores</a:t>
            </a:r>
            <a:endParaRPr lang="en-US" sz="2200" b="1" dirty="0">
              <a:latin typeface="Aptos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919901" y="3375660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Descubrirás técnicas y mejores prácticas para desarrollar aplicaciones más eficientes y escalables.</a:t>
            </a:r>
            <a:endParaRPr lang="en-US" sz="1750" dirty="0">
              <a:latin typeface="Aptos" panose="020B00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3790" y="5651421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endParaRPr lang="es-CL"/>
          </a:p>
        </p:txBody>
      </p:sp>
      <p:sp>
        <p:nvSpPr>
          <p:cNvPr id="11" name="Text 8"/>
          <p:cNvSpPr/>
          <p:nvPr/>
        </p:nvSpPr>
        <p:spPr>
          <a:xfrm>
            <a:off x="1028224" y="5885855"/>
            <a:ext cx="66496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DCD7E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Líderes</a:t>
            </a:r>
            <a:r>
              <a:rPr lang="en-US" sz="2200" b="1" dirty="0">
                <a:solidFill>
                  <a:srgbClr val="DCD7E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 de Negocio y </a:t>
            </a:r>
            <a:r>
              <a:rPr lang="en-US" sz="2200" b="1" dirty="0" err="1">
                <a:solidFill>
                  <a:srgbClr val="DCD7E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Tomadores</a:t>
            </a:r>
            <a:r>
              <a:rPr lang="en-US" sz="2200" b="1" dirty="0">
                <a:solidFill>
                  <a:srgbClr val="DCD7E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 de </a:t>
            </a:r>
            <a:r>
              <a:rPr lang="en-US" sz="2200" b="1" dirty="0" err="1">
                <a:solidFill>
                  <a:srgbClr val="DCD7E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Decisiones</a:t>
            </a:r>
            <a:endParaRPr lang="en-US" sz="2200" b="1" dirty="0">
              <a:latin typeface="Aptos" panose="020B00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28224" y="637627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Entenderás cómo la </a:t>
            </a:r>
            <a:r>
              <a:rPr lang="en-US" sz="1750" dirty="0" err="1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tecnología</a:t>
            </a:r>
            <a:r>
              <a:rPr lang="en-US" sz="175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 No Code / Low-Code puede transformar tu negocio y mejorar la productividad de tu equipo.</a:t>
            </a:r>
            <a:endParaRPr lang="en-US" sz="1750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7229"/>
            <a:ext cx="61256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2F0F4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¿Qué es Power Apps?</a:t>
            </a:r>
            <a:endParaRPr lang="en-US" sz="4450" b="1" dirty="0">
              <a:latin typeface="Aptos" panose="020B00040202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1047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CL">
              <a:latin typeface="Aptos" panose="020B0004020202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2147292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2104787"/>
            <a:ext cx="3459242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Plataforma de desarrollo de bajo Código </a:t>
            </a:r>
            <a:br>
              <a:rPr lang="en-US" sz="2200" b="1" dirty="0">
                <a:solidFill>
                  <a:srgbClr val="DCD7E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200" b="1" dirty="0">
                <a:solidFill>
                  <a:srgbClr val="DCD7E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(No Code – Low Code)</a:t>
            </a:r>
            <a:endParaRPr lang="en-US" sz="2200" b="1" dirty="0">
              <a:latin typeface="Aptos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530906" y="3303865"/>
            <a:ext cx="3686056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Power Apps es una plataforma de desarrollo de aplicaciones de bajo código (Low-Code) de Microsoft. Permite a cualquier persona crear aplicaciones sin necesidad de conocimientos avanzados de programación.</a:t>
            </a:r>
            <a:endParaRPr lang="en-US" sz="1750" dirty="0">
              <a:latin typeface="Aptos" panose="020B00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216962" y="21047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CL">
              <a:latin typeface="Aptos" panose="020B0004020202020204" pitchFamily="34" charset="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032" y="2147292"/>
            <a:ext cx="340162" cy="4252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54078" y="21047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Fácil de usar</a:t>
            </a:r>
            <a:endParaRPr lang="en-US" sz="2200" b="1" dirty="0">
              <a:latin typeface="Aptos" panose="020B00040202020202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5954078" y="2595205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Interfaz visual intuitiva que facilita la creación de aplicaciones mediante arrastrar y soltar elementos.</a:t>
            </a:r>
            <a:endParaRPr lang="en-US" sz="1750" dirty="0">
              <a:latin typeface="Aptos" panose="020B0004020202020204" pitchFamily="34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9640133" y="21047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CL">
              <a:latin typeface="Aptos" panose="020B0004020202020204" pitchFamily="34" charset="0"/>
            </a:endParaRPr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5204" y="2147292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77249" y="2104787"/>
            <a:ext cx="30496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Integración completa</a:t>
            </a:r>
            <a:endParaRPr lang="en-US" sz="2200" b="1" dirty="0">
              <a:latin typeface="Aptos" panose="020B0004020202020204" pitchFamily="34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10377249" y="2595205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Se integra con Microsoft 365, SharePoint, SQL, y más sistemas empresariales.</a:t>
            </a:r>
            <a:endParaRPr lang="en-US" sz="1750" dirty="0">
              <a:latin typeface="Aptos" panose="020B0004020202020204" pitchFamily="34" charset="0"/>
            </a:endParaRPr>
          </a:p>
        </p:txBody>
      </p:sp>
      <p:sp>
        <p:nvSpPr>
          <p:cNvPr id="15" name="Shape 10"/>
          <p:cNvSpPr/>
          <p:nvPr/>
        </p:nvSpPr>
        <p:spPr>
          <a:xfrm>
            <a:off x="793790" y="632614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CL">
              <a:latin typeface="Aptos" panose="020B0004020202020204" pitchFamily="34" charset="0"/>
            </a:endParaRPr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6368653"/>
            <a:ext cx="340162" cy="42529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530906" y="6326148"/>
            <a:ext cx="30116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Eficiencia económica</a:t>
            </a:r>
            <a:endParaRPr lang="en-US" sz="2200" b="1" dirty="0">
              <a:latin typeface="Aptos" panose="020B0004020202020204" pitchFamily="34" charset="0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1530906" y="6816566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Reduce costos y tiempos de desarrollo al minimizar la necesidad de programación tradicional.</a:t>
            </a:r>
            <a:endParaRPr lang="en-US" sz="1750" dirty="0">
              <a:latin typeface="Aptos" panose="020B0004020202020204" pitchFamily="34" charset="0"/>
            </a:endParaRPr>
          </a:p>
        </p:txBody>
      </p:sp>
      <p:sp>
        <p:nvSpPr>
          <p:cNvPr id="19" name="Shape 13"/>
          <p:cNvSpPr/>
          <p:nvPr/>
        </p:nvSpPr>
        <p:spPr>
          <a:xfrm>
            <a:off x="7428667" y="632614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CL">
              <a:latin typeface="Aptos" panose="020B0004020202020204" pitchFamily="34" charset="0"/>
            </a:endParaRPr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3737" y="6368653"/>
            <a:ext cx="340162" cy="425291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8165783" y="63261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Escalabilidad</a:t>
            </a:r>
            <a:endParaRPr lang="en-US" sz="2200" b="1" dirty="0">
              <a:latin typeface="Aptos" panose="020B0004020202020204" pitchFamily="34" charset="0"/>
            </a:endParaRPr>
          </a:p>
        </p:txBody>
      </p:sp>
      <p:sp>
        <p:nvSpPr>
          <p:cNvPr id="22" name="Text 15"/>
          <p:cNvSpPr/>
          <p:nvPr/>
        </p:nvSpPr>
        <p:spPr>
          <a:xfrm>
            <a:off x="8165783" y="6816566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Soluciones adaptables tanto para pequeñas como grandes empresas.</a:t>
            </a:r>
            <a:endParaRPr lang="en-US" sz="1750" dirty="0">
              <a:latin typeface="Aptos" panose="020B0004020202020204" pitchFamily="34" charset="0"/>
            </a:endParaRPr>
          </a:p>
        </p:txBody>
      </p:sp>
      <p:pic>
        <p:nvPicPr>
          <p:cNvPr id="23" name="Imagen 22" descr="Icono&#10;&#10;El contenido generado por IA puede ser incorrecto.">
            <a:extLst>
              <a:ext uri="{FF2B5EF4-FFF2-40B4-BE49-F238E27FC236}">
                <a16:creationId xmlns:a16="http://schemas.microsoft.com/office/drawing/2014/main" id="{782BFF39-0F12-9C31-4B58-DB94F8A4CF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47829" y="385751"/>
            <a:ext cx="1388901" cy="143230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935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78900"/>
            <a:ext cx="8193881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F2F0F4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¿Para qué se usa Power Apps?</a:t>
            </a:r>
            <a:endParaRPr lang="en-US" sz="4200" b="1" dirty="0">
              <a:latin typeface="Aptos" panose="020B0004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13077"/>
            <a:ext cx="538639" cy="53863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47813" y="4575453"/>
            <a:ext cx="2264331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CD7E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Recursos Humanos</a:t>
            </a:r>
            <a:endParaRPr lang="en-US" sz="2100" b="1" dirty="0">
              <a:latin typeface="Aptos" panose="020B00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547813" y="5377815"/>
            <a:ext cx="2264331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Registro de empleados, gestión de vacaciones, evaluaciones de desempeño</a:t>
            </a:r>
            <a:endParaRPr lang="en-US" sz="1650" dirty="0">
              <a:latin typeface="Aptos" panose="020B0004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279" y="4613077"/>
            <a:ext cx="538639" cy="53863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889302" y="4575453"/>
            <a:ext cx="226433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CD7E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Ventas</a:t>
            </a:r>
            <a:endParaRPr lang="en-US" sz="2100" b="1" dirty="0">
              <a:latin typeface="Aptos" panose="020B00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4889302" y="5041225"/>
            <a:ext cx="2264331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Seguimiento de clientes, reportes de ventas en tiempo real</a:t>
            </a:r>
            <a:endParaRPr lang="en-US" sz="1650" dirty="0">
              <a:latin typeface="Aptos" panose="020B0004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6768" y="4613077"/>
            <a:ext cx="538639" cy="53863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230791" y="4575453"/>
            <a:ext cx="226433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CD7E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Operaciones</a:t>
            </a:r>
            <a:endParaRPr lang="en-US" sz="2100" b="1" dirty="0">
              <a:latin typeface="Aptos" panose="020B00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8230791" y="5041225"/>
            <a:ext cx="2264331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Control de inventario, gestión de órdenes de trabajo</a:t>
            </a:r>
            <a:endParaRPr lang="en-US" sz="1650" dirty="0">
              <a:latin typeface="Aptos" panose="020B0004020202020204" pitchFamily="34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18257" y="4613077"/>
            <a:ext cx="538639" cy="53863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572280" y="4575453"/>
            <a:ext cx="226433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CD7E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Finanzas</a:t>
            </a:r>
            <a:endParaRPr lang="en-US" sz="2100" b="1" dirty="0">
              <a:latin typeface="Aptos" panose="020B0004020202020204" pitchFamily="3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1572280" y="5041225"/>
            <a:ext cx="2264331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Aprobaciones de gastos, automatización de reportes</a:t>
            </a:r>
            <a:endParaRPr lang="en-US" sz="1650" dirty="0">
              <a:latin typeface="Aptos" panose="020B0004020202020204" pitchFamily="34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793790" y="6999446"/>
            <a:ext cx="130428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b="1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Si tu empresa todavía usa hojas de cálculo y correos para estos procesos, </a:t>
            </a:r>
            <a:r>
              <a:rPr lang="en-US" b="1" dirty="0">
                <a:solidFill>
                  <a:srgbClr val="E58FCD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Power Apps </a:t>
            </a:r>
            <a:r>
              <a:rPr lang="en-US" b="1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puede hacer la diferencia.</a:t>
            </a:r>
            <a:endParaRPr lang="en-US" b="1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8183"/>
            <a:ext cx="589573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2F0F4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Beneficios de Power Apps</a:t>
            </a:r>
            <a:endParaRPr lang="en-US" sz="3550" b="1" dirty="0">
              <a:latin typeface="Aptos" panose="020B00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759" y="1628061"/>
            <a:ext cx="1291233" cy="104548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E58FCD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872755" y="2120860"/>
            <a:ext cx="330594" cy="4132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881443" y="1809512"/>
            <a:ext cx="257282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Transformación Digital</a:t>
            </a:r>
            <a:endParaRPr lang="en-US" sz="1750" b="1" dirty="0">
              <a:latin typeface="Aptos" panose="020B00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4881443" y="2201823"/>
            <a:ext cx="257282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Sin complejidad</a:t>
            </a:r>
            <a:endParaRPr lang="en-US" sz="1400" dirty="0">
              <a:latin typeface="Aptos" panose="020B0004020202020204" pitchFamily="34" charset="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4745355" y="2686645"/>
            <a:ext cx="9045893" cy="11430"/>
          </a:xfrm>
          <a:prstGeom prst="roundRect">
            <a:avLst>
              <a:gd name="adj" fmla="val 666790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s-CL">
              <a:latin typeface="Aptos" panose="020B0004020202020204" pitchFamily="34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3203" y="2718911"/>
            <a:ext cx="2582466" cy="104548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E58FCD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872874" y="3082171"/>
            <a:ext cx="330594" cy="41328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527119" y="290036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Agilidad</a:t>
            </a:r>
            <a:endParaRPr lang="en-US" sz="1750" b="1" dirty="0">
              <a:latin typeface="Aptos" panose="020B0004020202020204" pitchFamily="34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5527119" y="3292673"/>
            <a:ext cx="345567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Crear soluciones en días en lugar de meses</a:t>
            </a:r>
            <a:endParaRPr lang="en-US" sz="1400" dirty="0">
              <a:latin typeface="Aptos" panose="020B0004020202020204" pitchFamily="34" charset="0"/>
            </a:endParaRPr>
          </a:p>
        </p:txBody>
      </p:sp>
      <p:sp>
        <p:nvSpPr>
          <p:cNvPr id="12" name="Shape 6"/>
          <p:cNvSpPr/>
          <p:nvPr/>
        </p:nvSpPr>
        <p:spPr>
          <a:xfrm>
            <a:off x="5391031" y="3777496"/>
            <a:ext cx="8400217" cy="11430"/>
          </a:xfrm>
          <a:prstGeom prst="roundRect">
            <a:avLst>
              <a:gd name="adj" fmla="val 666790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s-CL">
              <a:latin typeface="Aptos" panose="020B0004020202020204" pitchFamily="34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7527" y="3809762"/>
            <a:ext cx="3873698" cy="104548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E58FCD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872755" y="4173022"/>
            <a:ext cx="330594" cy="41328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172676" y="399121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Ahorro de costos</a:t>
            </a:r>
            <a:endParaRPr lang="en-US" sz="1750" b="1" dirty="0">
              <a:latin typeface="Aptos" panose="020B0004020202020204" pitchFamily="34" charset="0"/>
            </a:endParaRPr>
          </a:p>
        </p:txBody>
      </p:sp>
      <p:sp>
        <p:nvSpPr>
          <p:cNvPr id="16" name="Text 8"/>
          <p:cNvSpPr/>
          <p:nvPr/>
        </p:nvSpPr>
        <p:spPr>
          <a:xfrm>
            <a:off x="6172676" y="4383524"/>
            <a:ext cx="387084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Menos dependencia de desarrolladores externos</a:t>
            </a:r>
            <a:endParaRPr lang="en-US" sz="1400" dirty="0">
              <a:latin typeface="Aptos" panose="020B0004020202020204" pitchFamily="34" charset="0"/>
            </a:endParaRPr>
          </a:p>
        </p:txBody>
      </p:sp>
      <p:sp>
        <p:nvSpPr>
          <p:cNvPr id="17" name="Shape 9"/>
          <p:cNvSpPr/>
          <p:nvPr/>
        </p:nvSpPr>
        <p:spPr>
          <a:xfrm>
            <a:off x="6036588" y="4868347"/>
            <a:ext cx="7754660" cy="11430"/>
          </a:xfrm>
          <a:prstGeom prst="roundRect">
            <a:avLst>
              <a:gd name="adj" fmla="val 666790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s-CL">
              <a:latin typeface="Aptos" panose="020B0004020202020204" pitchFamily="34" charset="0"/>
            </a:endParaRPr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1970" y="4900613"/>
            <a:ext cx="5164931" cy="104548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>
            <a:duotone>
              <a:prstClr val="black"/>
              <a:srgbClr val="E58FCD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872874" y="5263872"/>
            <a:ext cx="330594" cy="413280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6818352" y="5082064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Automatización</a:t>
            </a:r>
            <a:endParaRPr lang="en-US" sz="1750" b="1" dirty="0">
              <a:latin typeface="Aptos" panose="020B0004020202020204" pitchFamily="34" charset="0"/>
            </a:endParaRPr>
          </a:p>
        </p:txBody>
      </p:sp>
      <p:sp>
        <p:nvSpPr>
          <p:cNvPr id="21" name="Text 11"/>
          <p:cNvSpPr/>
          <p:nvPr/>
        </p:nvSpPr>
        <p:spPr>
          <a:xfrm>
            <a:off x="6818352" y="5474375"/>
            <a:ext cx="358425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Reduce tareas repetitivas y errores manuales</a:t>
            </a:r>
            <a:endParaRPr lang="en-US" sz="1400" dirty="0">
              <a:latin typeface="Aptos" panose="020B0004020202020204" pitchFamily="34" charset="0"/>
            </a:endParaRPr>
          </a:p>
        </p:txBody>
      </p:sp>
      <p:sp>
        <p:nvSpPr>
          <p:cNvPr id="22" name="Shape 12"/>
          <p:cNvSpPr/>
          <p:nvPr/>
        </p:nvSpPr>
        <p:spPr>
          <a:xfrm>
            <a:off x="6682264" y="5959197"/>
            <a:ext cx="7108984" cy="11430"/>
          </a:xfrm>
          <a:prstGeom prst="roundRect">
            <a:avLst>
              <a:gd name="adj" fmla="val 666790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s-CL">
              <a:latin typeface="Aptos" panose="020B0004020202020204" pitchFamily="34" charset="0"/>
            </a:endParaRPr>
          </a:p>
        </p:txBody>
      </p:sp>
      <p:pic>
        <p:nvPicPr>
          <p:cNvPr id="23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6294" y="5991463"/>
            <a:ext cx="6456164" cy="104548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4" name="Image 9" descr="preencoded.png"/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E58FCD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872874" y="6354723"/>
            <a:ext cx="330594" cy="413280"/>
          </a:xfrm>
          <a:prstGeom prst="rect">
            <a:avLst/>
          </a:prstGeom>
        </p:spPr>
      </p:pic>
      <p:sp>
        <p:nvSpPr>
          <p:cNvPr id="25" name="Text 13"/>
          <p:cNvSpPr/>
          <p:nvPr/>
        </p:nvSpPr>
        <p:spPr>
          <a:xfrm>
            <a:off x="7463909" y="6172914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Accesibilidad</a:t>
            </a:r>
            <a:endParaRPr lang="en-US" sz="1750" b="1" dirty="0">
              <a:latin typeface="Aptos" panose="020B0004020202020204" pitchFamily="34" charset="0"/>
            </a:endParaRPr>
          </a:p>
        </p:txBody>
      </p:sp>
      <p:sp>
        <p:nvSpPr>
          <p:cNvPr id="26" name="Text 14"/>
          <p:cNvSpPr/>
          <p:nvPr/>
        </p:nvSpPr>
        <p:spPr>
          <a:xfrm>
            <a:off x="7463909" y="6565225"/>
            <a:ext cx="360592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Apps disponibles en computadoras y móviles</a:t>
            </a:r>
            <a:endParaRPr lang="en-US" sz="1400" dirty="0">
              <a:latin typeface="Aptos" panose="020B0004020202020204" pitchFamily="34" charset="0"/>
            </a:endParaRPr>
          </a:p>
        </p:txBody>
      </p:sp>
      <p:sp>
        <p:nvSpPr>
          <p:cNvPr id="27" name="Text 15"/>
          <p:cNvSpPr/>
          <p:nvPr/>
        </p:nvSpPr>
        <p:spPr>
          <a:xfrm>
            <a:off x="793790" y="7341275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b="1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La integración total con Microsoft 365, Dynamics, SQL y otras plataformas potencia aún más estos beneficios, permitiendo crear ecosistemas digitales completos.</a:t>
            </a:r>
            <a:endParaRPr lang="en-US" sz="1600" b="1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47700"/>
            <a:ext cx="5843945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 err="1">
                <a:solidFill>
                  <a:srgbClr val="F2F0F4"/>
                </a:solidFill>
                <a:latin typeface="Aptos" panose="020B0004020202020204" pitchFamily="34" charset="0"/>
              </a:rPr>
              <a:t>Beneficios</a:t>
            </a:r>
            <a:r>
              <a:rPr lang="en-US" sz="3750" b="1" dirty="0">
                <a:solidFill>
                  <a:srgbClr val="F2F0F4"/>
                </a:solidFill>
                <a:latin typeface="Aptos" panose="020B0004020202020204" pitchFamily="34" charset="0"/>
              </a:rPr>
              <a:t> (</a:t>
            </a:r>
            <a:r>
              <a:rPr lang="en-US" sz="3750" b="1" dirty="0" err="1">
                <a:solidFill>
                  <a:srgbClr val="F2F0F4"/>
                </a:solidFill>
                <a:latin typeface="Aptos" panose="020B0004020202020204" pitchFamily="34" charset="0"/>
              </a:rPr>
              <a:t>ejemplos</a:t>
            </a:r>
            <a:r>
              <a:rPr lang="en-US" sz="3750" b="1" dirty="0">
                <a:solidFill>
                  <a:srgbClr val="F2F0F4"/>
                </a:solidFill>
                <a:latin typeface="Aptos" panose="020B0004020202020204" pitchFamily="34" charset="0"/>
              </a:rPr>
              <a:t>)</a:t>
            </a:r>
            <a:endParaRPr lang="en-US" sz="3750" b="1" dirty="0">
              <a:latin typeface="Aptos" panose="020B00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1635681"/>
            <a:ext cx="3633549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5000" dirty="0">
                <a:solidFill>
                  <a:srgbClr val="E58FCD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40%</a:t>
            </a:r>
            <a:endParaRPr lang="en-US" sz="5000" dirty="0">
              <a:solidFill>
                <a:srgbClr val="E58FCD"/>
              </a:solidFill>
              <a:latin typeface="Aptos" panose="020B00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327190" y="2512695"/>
            <a:ext cx="2566630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CD7E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Reducción de errores</a:t>
            </a:r>
            <a:endParaRPr lang="en-US" sz="1850" b="1" dirty="0">
              <a:latin typeface="Aptos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2929533"/>
            <a:ext cx="3633549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Una empresa de logística redujo en un 40% los errores en la gestión de inventarios con una app personalizada.</a:t>
            </a:r>
            <a:endParaRPr lang="en-US" sz="1500" dirty="0">
              <a:latin typeface="Aptos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4716542" y="1635681"/>
            <a:ext cx="3633668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5000" dirty="0">
                <a:solidFill>
                  <a:srgbClr val="E58FCD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30%</a:t>
            </a:r>
            <a:endParaRPr lang="en-US" sz="5000" dirty="0">
              <a:solidFill>
                <a:srgbClr val="E58FCD"/>
              </a:solidFill>
              <a:latin typeface="Aptos" panose="020B00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5091113" y="2512695"/>
            <a:ext cx="2884408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CD7E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Aumento en conversión</a:t>
            </a:r>
            <a:endParaRPr lang="en-US" sz="1850" b="1" dirty="0">
              <a:latin typeface="Aptos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716542" y="2929533"/>
            <a:ext cx="3633668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Un equipo de ventas automatizó el seguimiento de clientes, aumentando la conversión de leads en un 30%.</a:t>
            </a:r>
            <a:endParaRPr lang="en-US" sz="1500" dirty="0">
              <a:latin typeface="Aptos" panose="020B00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2755106" y="4529376"/>
            <a:ext cx="3633668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5000" dirty="0">
                <a:solidFill>
                  <a:srgbClr val="E58FCD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50%</a:t>
            </a:r>
            <a:endParaRPr lang="en-US" sz="5000" dirty="0">
              <a:solidFill>
                <a:srgbClr val="E58FCD"/>
              </a:solidFill>
              <a:latin typeface="Aptos" panose="020B00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3366968" y="5406390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CD7E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Mejora en eficiencia</a:t>
            </a:r>
            <a:endParaRPr lang="en-US" sz="1850" b="1" dirty="0">
              <a:latin typeface="Aptos" panose="020B00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2755106" y="5823228"/>
            <a:ext cx="3633668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Una compañía de manufactura reemplazó registros en papel con una app que capturaba datos en tiempo real, mejorando la eficiencia en un 50%.</a:t>
            </a:r>
            <a:endParaRPr lang="en-US" sz="1500" dirty="0">
              <a:latin typeface="Aptos" panose="020B00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93790" y="7273528"/>
            <a:ext cx="75564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Si ellos lo lograron, tú también puedes.</a:t>
            </a:r>
            <a:endParaRPr lang="en-US" sz="1500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2727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2F0F4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¿Cómo empezar con </a:t>
            </a:r>
            <a:r>
              <a:rPr lang="en-US" sz="3550" b="1" dirty="0">
                <a:solidFill>
                  <a:srgbClr val="E58FCD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Power Apps</a:t>
            </a:r>
            <a:r>
              <a:rPr lang="en-US" sz="3550" b="1" dirty="0">
                <a:solidFill>
                  <a:srgbClr val="F2F0F4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?</a:t>
            </a:r>
            <a:endParaRPr lang="en-US" sz="3550" b="1" dirty="0">
              <a:latin typeface="Aptos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268855"/>
            <a:ext cx="136088" cy="682585"/>
          </a:xfrm>
          <a:prstGeom prst="roundRect">
            <a:avLst>
              <a:gd name="adj" fmla="val 5600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CL">
              <a:latin typeface="Aptos" panose="020B00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202055" y="2268855"/>
            <a:ext cx="628614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Identifica un proceso manual o ineficiente en tu equipo</a:t>
            </a:r>
            <a:endParaRPr lang="en-US" sz="1750" dirty="0">
              <a:latin typeface="Aptos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202055" y="2661166"/>
            <a:ext cx="714815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Busca aquellos procesos que consumen tiempo o son propensos a errores.</a:t>
            </a:r>
            <a:endParaRPr lang="en-US" sz="1400" dirty="0">
              <a:latin typeface="Aptos" panose="020B00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065967" y="3132892"/>
            <a:ext cx="136088" cy="682585"/>
          </a:xfrm>
          <a:prstGeom prst="roundRect">
            <a:avLst>
              <a:gd name="adj" fmla="val 5600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CL">
              <a:latin typeface="Aptos" panose="020B00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474232" y="3132892"/>
            <a:ext cx="530387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Define qué datos necesitas capturar y procesar</a:t>
            </a:r>
            <a:endParaRPr lang="en-US" sz="1750" dirty="0">
              <a:latin typeface="Aptos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474232" y="3525203"/>
            <a:ext cx="687597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Determina la información esencial para tu proceso y cómo debe fluir.</a:t>
            </a:r>
            <a:endParaRPr lang="en-US" sz="1400" dirty="0">
              <a:latin typeface="Aptos" panose="020B00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338143" y="3996928"/>
            <a:ext cx="136088" cy="966073"/>
          </a:xfrm>
          <a:prstGeom prst="roundRect">
            <a:avLst>
              <a:gd name="adj" fmla="val 5600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CL">
              <a:latin typeface="Aptos" panose="020B00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746409" y="3996928"/>
            <a:ext cx="6603802" cy="566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Explora las plantillas de Power Apps o crea una desde cero</a:t>
            </a:r>
            <a:endParaRPr lang="en-US" sz="1750" dirty="0">
              <a:latin typeface="Aptos" panose="020B00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746409" y="4672727"/>
            <a:ext cx="660380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Aprovecha las plantillas existentes o diseña una solución personalizada.</a:t>
            </a:r>
            <a:endParaRPr lang="en-US" sz="1400" dirty="0">
              <a:latin typeface="Aptos" panose="020B0004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1610320" y="5144453"/>
            <a:ext cx="136088" cy="682585"/>
          </a:xfrm>
          <a:prstGeom prst="roundRect">
            <a:avLst>
              <a:gd name="adj" fmla="val 5600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CL">
              <a:latin typeface="Aptos" panose="020B00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2018586" y="5144453"/>
            <a:ext cx="537495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Integra la app con las herramientas que ya usas</a:t>
            </a:r>
            <a:endParaRPr lang="en-US" sz="1750" dirty="0">
              <a:latin typeface="Aptos" panose="020B00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2018586" y="5536763"/>
            <a:ext cx="633162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Conecta con Excel, SharePoint, Teams y otras herramientas de Microsoft 365.</a:t>
            </a:r>
            <a:endParaRPr lang="en-US" sz="1400" dirty="0">
              <a:latin typeface="Aptos" panose="020B0004020202020204" pitchFamily="34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1338143" y="6008489"/>
            <a:ext cx="136088" cy="682585"/>
          </a:xfrm>
          <a:prstGeom prst="roundRect">
            <a:avLst>
              <a:gd name="adj" fmla="val 5600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CL">
              <a:latin typeface="Aptos" panose="020B0004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1746409" y="6008489"/>
            <a:ext cx="608707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Lanza tu primera versión y optimízala con el feedback</a:t>
            </a:r>
            <a:endParaRPr lang="en-US" sz="1750" dirty="0">
              <a:latin typeface="Aptos" panose="020B0004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1746409" y="6400800"/>
            <a:ext cx="660380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Implementa, recoge opiniones y mejora continuamente.</a:t>
            </a:r>
            <a:endParaRPr lang="en-US" sz="1400" dirty="0">
              <a:latin typeface="Aptos" panose="020B00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93790" y="7076599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¿No tienes claro por dónde empezar? Sigue leyendo…</a:t>
            </a:r>
            <a:endParaRPr lang="en-US" sz="1400" dirty="0">
              <a:latin typeface="Aptos" panose="020B0004020202020204" pitchFamily="34" charset="0"/>
            </a:endParaRPr>
          </a:p>
        </p:txBody>
      </p:sp>
      <p:pic>
        <p:nvPicPr>
          <p:cNvPr id="20" name="Imagen 19" descr="Icono&#10;&#10;El contenido generado por IA puede ser incorrecto.">
            <a:extLst>
              <a:ext uri="{FF2B5EF4-FFF2-40B4-BE49-F238E27FC236}">
                <a16:creationId xmlns:a16="http://schemas.microsoft.com/office/drawing/2014/main" id="{33E2EC46-C684-226E-723A-B433792FE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6902" y="1842332"/>
            <a:ext cx="1388901" cy="143230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7375"/>
            <a:ext cx="11597640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2F0F4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Factores clave para una implementación exitosa</a:t>
            </a:r>
            <a:endParaRPr lang="en-US" sz="3750" b="1" dirty="0">
              <a:latin typeface="Aptos" panose="020B00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308" y="3471029"/>
            <a:ext cx="6651784" cy="6651784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987" y="5638919"/>
            <a:ext cx="325279" cy="406598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9308" y="3471029"/>
            <a:ext cx="6651784" cy="6651784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918" y="4288988"/>
            <a:ext cx="325279" cy="406598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9308" y="3471029"/>
            <a:ext cx="6651784" cy="6651784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7085" y="4288988"/>
            <a:ext cx="325279" cy="406598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89308" y="3471029"/>
            <a:ext cx="6651784" cy="6651784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57015" y="5638919"/>
            <a:ext cx="325279" cy="406598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793790" y="7013734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E58FCD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Power Apps </a:t>
            </a:r>
            <a:r>
              <a:rPr lang="en-US" sz="150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es una herramienta potente, pero su éxito depende de una </a:t>
            </a:r>
            <a:r>
              <a:rPr lang="en-US" sz="1500" b="1" dirty="0">
                <a:solidFill>
                  <a:srgbClr val="E58FCD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buena</a:t>
            </a:r>
            <a:r>
              <a:rPr lang="en-US" sz="150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500" b="1" dirty="0">
                <a:solidFill>
                  <a:srgbClr val="E58FCD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estrategia</a:t>
            </a:r>
            <a:r>
              <a:rPr lang="en-US" sz="150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. No lo hace todo solo.</a:t>
            </a:r>
            <a:endParaRPr lang="en-US" sz="1500" dirty="0">
              <a:latin typeface="Aptos" panose="020B0004020202020204" pitchFamily="34" charset="0"/>
            </a:endParaRPr>
          </a:p>
        </p:txBody>
      </p:sp>
      <p:sp>
        <p:nvSpPr>
          <p:cNvPr id="12" name="Text 2"/>
          <p:cNvSpPr/>
          <p:nvPr/>
        </p:nvSpPr>
        <p:spPr>
          <a:xfrm>
            <a:off x="793790" y="2674144"/>
            <a:ext cx="3043714" cy="602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8FCD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Definir claramente el problema</a:t>
            </a:r>
            <a:endParaRPr lang="en-US" sz="1850" b="1" dirty="0">
              <a:solidFill>
                <a:srgbClr val="E58FCD"/>
              </a:solidFill>
              <a:latin typeface="Aptos" panose="020B0004020202020204" pitchFamily="34" charset="0"/>
            </a:endParaRPr>
          </a:p>
        </p:txBody>
      </p:sp>
      <p:sp>
        <p:nvSpPr>
          <p:cNvPr id="13" name="Text 3"/>
          <p:cNvSpPr/>
          <p:nvPr/>
        </p:nvSpPr>
        <p:spPr>
          <a:xfrm>
            <a:off x="793790" y="3392210"/>
            <a:ext cx="3043714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Identifica exactamente qué proceso necesitas mejorar y qué resultados esperas.</a:t>
            </a:r>
            <a:endParaRPr lang="en-US" sz="1500" dirty="0">
              <a:latin typeface="Aptos" panose="020B0004020202020204" pitchFamily="34" charset="0"/>
            </a:endParaRPr>
          </a:p>
        </p:txBody>
      </p:sp>
      <p:sp>
        <p:nvSpPr>
          <p:cNvPr id="14" name="Text 4"/>
          <p:cNvSpPr/>
          <p:nvPr/>
        </p:nvSpPr>
        <p:spPr>
          <a:xfrm>
            <a:off x="4211122" y="1895356"/>
            <a:ext cx="2875002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8FCD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Involucrar a los usuarios</a:t>
            </a:r>
            <a:endParaRPr lang="en-US" sz="1850" b="1" dirty="0">
              <a:solidFill>
                <a:srgbClr val="E58FCD"/>
              </a:solidFill>
              <a:latin typeface="Aptos" panose="020B0004020202020204" pitchFamily="34" charset="0"/>
            </a:endParaRPr>
          </a:p>
        </p:txBody>
      </p:sp>
      <p:sp>
        <p:nvSpPr>
          <p:cNvPr id="15" name="Text 5"/>
          <p:cNvSpPr/>
          <p:nvPr/>
        </p:nvSpPr>
        <p:spPr>
          <a:xfrm>
            <a:off x="4126706" y="2312194"/>
            <a:ext cx="3043833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Incluye a los usuarios finales desde el principio del desarrollo para asegurar la adopción.</a:t>
            </a:r>
            <a:endParaRPr lang="en-US" sz="1500" dirty="0">
              <a:latin typeface="Aptos" panose="020B0004020202020204" pitchFamily="34" charset="0"/>
            </a:endParaRPr>
          </a:p>
        </p:txBody>
      </p:sp>
      <p:sp>
        <p:nvSpPr>
          <p:cNvPr id="16" name="Text 6"/>
          <p:cNvSpPr/>
          <p:nvPr/>
        </p:nvSpPr>
        <p:spPr>
          <a:xfrm>
            <a:off x="7526774" y="1895356"/>
            <a:ext cx="2909649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8FCD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Mantener la simplicidad</a:t>
            </a:r>
            <a:endParaRPr lang="en-US" sz="1850" b="1" dirty="0">
              <a:solidFill>
                <a:srgbClr val="E58FCD"/>
              </a:solidFill>
              <a:latin typeface="Aptos" panose="020B0004020202020204" pitchFamily="34" charset="0"/>
            </a:endParaRPr>
          </a:p>
        </p:txBody>
      </p:sp>
      <p:sp>
        <p:nvSpPr>
          <p:cNvPr id="17" name="Text 7"/>
          <p:cNvSpPr/>
          <p:nvPr/>
        </p:nvSpPr>
        <p:spPr>
          <a:xfrm>
            <a:off x="7459742" y="2312194"/>
            <a:ext cx="3043833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Diseña interfaces intuitivas y flujos de trabajo sencillos para facilitar el uso.</a:t>
            </a:r>
            <a:endParaRPr lang="en-US" sz="1500" dirty="0">
              <a:latin typeface="Aptos" panose="020B0004020202020204" pitchFamily="34" charset="0"/>
            </a:endParaRPr>
          </a:p>
        </p:txBody>
      </p:sp>
      <p:sp>
        <p:nvSpPr>
          <p:cNvPr id="18" name="Text 8"/>
          <p:cNvSpPr/>
          <p:nvPr/>
        </p:nvSpPr>
        <p:spPr>
          <a:xfrm>
            <a:off x="11109722" y="2975372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8FCD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Capacitar al equipo</a:t>
            </a:r>
            <a:endParaRPr lang="en-US" sz="1850" b="1" dirty="0">
              <a:solidFill>
                <a:srgbClr val="E58FCD"/>
              </a:solidFill>
              <a:latin typeface="Aptos" panose="020B0004020202020204" pitchFamily="34" charset="0"/>
            </a:endParaRPr>
          </a:p>
        </p:txBody>
      </p:sp>
      <p:sp>
        <p:nvSpPr>
          <p:cNvPr id="19" name="Text 9"/>
          <p:cNvSpPr/>
          <p:nvPr/>
        </p:nvSpPr>
        <p:spPr>
          <a:xfrm>
            <a:off x="10792778" y="3392210"/>
            <a:ext cx="3043833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Asegúrate de que todos sepan cómo utilizar la nueva solución eficientemente.</a:t>
            </a:r>
            <a:endParaRPr lang="en-US" sz="1500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76275"/>
            <a:ext cx="5875258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2F0F4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¿Power Apps es seguro?</a:t>
            </a:r>
            <a:endParaRPr lang="en-US" sz="3750" b="1" dirty="0">
              <a:latin typeface="Aptos" panose="020B0004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567934"/>
            <a:ext cx="963930" cy="115681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46922" y="1760696"/>
            <a:ext cx="4055507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Autenticación y control de acceso</a:t>
            </a:r>
            <a:endParaRPr lang="en-US" sz="1850" dirty="0">
              <a:latin typeface="Aptos" panose="020B00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046922" y="2177534"/>
            <a:ext cx="630328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Gestión granular de permisos para proteger la información sensible.</a:t>
            </a:r>
            <a:endParaRPr lang="en-US" sz="1500" dirty="0">
              <a:latin typeface="Aptos" panose="020B0004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2724745"/>
            <a:ext cx="963930" cy="141910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46922" y="2917507"/>
            <a:ext cx="5143381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Protección de datos con Microsoft Entra ID</a:t>
            </a:r>
            <a:endParaRPr lang="en-US" sz="1850" dirty="0">
              <a:latin typeface="Aptos" panose="020B00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046922" y="3334345"/>
            <a:ext cx="6303288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Anteriormente conocido como Azure AD, proporciona una capa adicional de seguridad.</a:t>
            </a:r>
            <a:endParaRPr lang="en-US" sz="1500" dirty="0">
              <a:latin typeface="Aptos" panose="020B0004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143851"/>
            <a:ext cx="963930" cy="141910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46922" y="4336613"/>
            <a:ext cx="367736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Cumplimiento con normativas</a:t>
            </a:r>
            <a:endParaRPr lang="en-US" sz="1850" dirty="0">
              <a:latin typeface="Aptos" panose="020B00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046922" y="4753451"/>
            <a:ext cx="6303288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Conformidad con </a:t>
            </a:r>
            <a:r>
              <a:rPr lang="en-US" sz="1500" dirty="0" err="1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estándares</a:t>
            </a:r>
            <a:r>
              <a:rPr lang="en-US" sz="150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 para garantizar la protección de datos.</a:t>
            </a:r>
            <a:endParaRPr lang="en-US" sz="1500" dirty="0">
              <a:latin typeface="Aptos" panose="020B0004020202020204" pitchFamily="34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562957"/>
            <a:ext cx="963930" cy="115681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046922" y="5755719"/>
            <a:ext cx="3985617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Monitorización y auditoría de uso</a:t>
            </a:r>
            <a:endParaRPr lang="en-US" sz="1850" dirty="0">
              <a:latin typeface="Aptos" panose="020B0004020202020204" pitchFamily="3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2046922" y="6172557"/>
            <a:ext cx="630328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Seguimiento detallado de quién accede a qué información y cuándo.</a:t>
            </a:r>
            <a:endParaRPr lang="en-US" sz="1500" dirty="0">
              <a:latin typeface="Aptos" panose="020B0004020202020204" pitchFamily="34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793790" y="6936581"/>
            <a:ext cx="7556421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Aptos" panose="020B0004020202020204" pitchFamily="34" charset="0"/>
                <a:ea typeface="Heebo Light" pitchFamily="34" charset="-122"/>
                <a:cs typeface="Heebo Light" pitchFamily="34" charset="-120"/>
              </a:rPr>
              <a:t>Sí, Power Apps forma parte de Microsoft 365 y hereda sus estándares de seguridad. Si tu empresa ya usa Microsoft 365, implementar Power Apps es aún más fácil.</a:t>
            </a:r>
            <a:endParaRPr lang="en-US" sz="1500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1269</Words>
  <Application>Microsoft Office PowerPoint</Application>
  <PresentationFormat>Personalizado</PresentationFormat>
  <Paragraphs>151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5" baseType="lpstr">
      <vt:lpstr>Aptos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Erika Gil</cp:lastModifiedBy>
  <cp:revision>7</cp:revision>
  <dcterms:created xsi:type="dcterms:W3CDTF">2025-03-26T16:04:00Z</dcterms:created>
  <dcterms:modified xsi:type="dcterms:W3CDTF">2025-04-28T13:29:23Z</dcterms:modified>
</cp:coreProperties>
</file>